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16" r:id="rId3"/>
    <p:sldId id="314" r:id="rId4"/>
    <p:sldId id="262" r:id="rId5"/>
    <p:sldId id="315" r:id="rId6"/>
    <p:sldId id="263" r:id="rId7"/>
    <p:sldId id="317" r:id="rId8"/>
    <p:sldId id="264" r:id="rId9"/>
    <p:sldId id="318" r:id="rId10"/>
    <p:sldId id="265" r:id="rId11"/>
    <p:sldId id="319" r:id="rId12"/>
    <p:sldId id="277" r:id="rId13"/>
    <p:sldId id="312" r:id="rId14"/>
    <p:sldId id="276" r:id="rId15"/>
    <p:sldId id="275" r:id="rId16"/>
    <p:sldId id="278" r:id="rId17"/>
    <p:sldId id="279" r:id="rId18"/>
    <p:sldId id="271" r:id="rId19"/>
    <p:sldId id="272" r:id="rId20"/>
    <p:sldId id="300" r:id="rId21"/>
    <p:sldId id="28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274" r:id="rId33"/>
    <p:sldId id="313" r:id="rId34"/>
    <p:sldId id="267" r:id="rId35"/>
    <p:sldId id="320" r:id="rId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394973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63092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30875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22350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026985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9654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960373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309131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977585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071057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045847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4CE34-B382-4850-8DD0-3A2B099A4195}" type="datetimeFigureOut">
              <a:rPr lang="it-IT" smtClean="0"/>
              <a:pPr/>
              <a:t>29/06/2024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A905B-8AF6-4860-8307-D00B10DCF6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34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9.xml"/><Relationship Id="rId1" Type="http://schemas.openxmlformats.org/officeDocument/2006/relationships/audio" Target="file:///F:\Siamo%20Gatti%20-%20Samuele%20Bersani%20-%20La%20Gabbianella%20e%20il%20Gatto.mp3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20240603160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rgbClr val="9BBB59">
                    <a:lumMod val="50000"/>
                  </a:srgbClr>
                </a:solidFill>
                <a:latin typeface="Bradley Hand ITC" panose="03070402050302030203" pitchFamily="66" charset="0"/>
              </a:rPr>
              <a:t>La struttura del testo narrativo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5505475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endParaRPr lang="it-IT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it-IT" sz="2000" dirty="0">
                <a:solidFill>
                  <a:srgbClr val="0070C0"/>
                </a:solidFill>
              </a:rPr>
              <a:t>Lavorando su diverse tipologie di testo, nelle diverse attività proposte e attraverso diverse strategie didattiche, gli alunni: </a:t>
            </a:r>
          </a:p>
          <a:p>
            <a:pPr marL="0" lvl="0" indent="0">
              <a:buNone/>
            </a:pPr>
            <a:endParaRPr lang="it-IT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•scrivono una storia partendo da immagini e fumetti </a:t>
            </a:r>
          </a:p>
          <a:p>
            <a:pPr marL="0" lvl="0" indent="0">
              <a:buNone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•elaborano una storia data un’idea </a:t>
            </a:r>
          </a:p>
          <a:p>
            <a:pPr marL="0" lvl="0" indent="0">
              <a:buNone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•strutturano la narrazione attraverso domande guida e frasi di avvio </a:t>
            </a:r>
          </a:p>
          <a:p>
            <a:pPr marL="0" lvl="0" indent="0">
              <a:buNone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•rispettano la successione temporale degli avvenimenti </a:t>
            </a:r>
          </a:p>
          <a:p>
            <a:pPr marL="0" lvl="0" indent="0">
              <a:buNone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•utilizzano tracce per produrre storie </a:t>
            </a:r>
          </a:p>
          <a:p>
            <a:pPr marL="0" lvl="0" indent="0">
              <a:buNone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•utilizzano tecniche diverse per rielaborare un racconto sintetizzandolo </a:t>
            </a:r>
          </a:p>
          <a:p>
            <a:pPr marL="0" lvl="0" indent="0">
              <a:buNone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•rielaborano creativamente una storia modificandola o completandola nelle parti mancanti.</a:t>
            </a:r>
          </a:p>
          <a:p>
            <a:pPr marL="0" indent="0">
              <a:buNone/>
            </a:pPr>
            <a:endParaRPr lang="it-IT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it-IT" dirty="0"/>
          </a:p>
        </p:txBody>
      </p:sp>
      <p:pic>
        <p:nvPicPr>
          <p:cNvPr id="5" name="Immagine 4" descr="downloa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30841">
            <a:off x="404260" y="2705895"/>
            <a:ext cx="2832380" cy="2344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539491"/>
      </p:ext>
    </p:extLst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48883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751261"/>
      </p:ext>
    </p:extLst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C000"/>
                </a:solidFill>
                <a:latin typeface="Gill Sans Ultra Bold" pitchFamily="34" charset="0"/>
              </a:rPr>
              <a:t>PAROLIAMO 2 /PON SANZA</a:t>
            </a:r>
            <a:endParaRPr lang="it-IT" dirty="0"/>
          </a:p>
        </p:txBody>
      </p:sp>
      <p:pic>
        <p:nvPicPr>
          <p:cNvPr id="4" name="Segnaposto contenuto 3" descr="1000034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628800"/>
            <a:ext cx="7560840" cy="4536503"/>
          </a:xfrm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Abbiamo giocato con le parole.. ..inventato storie..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9712" y="-171402"/>
            <a:ext cx="5112569" cy="82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141624"/>
      </p:ext>
    </p:ext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C000"/>
                </a:solidFill>
                <a:latin typeface="Gill Sans Ultra Bold" pitchFamily="34" charset="0"/>
              </a:rPr>
              <a:t>PAROLIAMO 2 /PON SANZA</a:t>
            </a:r>
          </a:p>
        </p:txBody>
      </p:sp>
      <p:pic>
        <p:nvPicPr>
          <p:cNvPr id="4" name="Segnaposto contenuto 3" descr=".trashed-1718447928-IMG202405131449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11521"/>
            <a:ext cx="8229600" cy="3703320"/>
          </a:xfrm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C000"/>
                </a:solidFill>
                <a:latin typeface="Gill Sans Ultra Bold" pitchFamily="34" charset="0"/>
              </a:rPr>
              <a:t>PAROLIAMO 2 /PON SANZA</a:t>
            </a:r>
            <a:endParaRPr lang="it-IT" dirty="0"/>
          </a:p>
        </p:txBody>
      </p:sp>
      <p:pic>
        <p:nvPicPr>
          <p:cNvPr id="4" name="Segnaposto contenuto 3" descr="10000342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628800"/>
            <a:ext cx="7560840" cy="4896543"/>
          </a:xfrm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C000"/>
                </a:solidFill>
                <a:latin typeface="Gill Sans Ultra Bold" pitchFamily="34" charset="0"/>
              </a:rPr>
              <a:t>PAROLIAMO 2 /PON SANZA</a:t>
            </a:r>
            <a:endParaRPr lang="it-IT" dirty="0"/>
          </a:p>
        </p:txBody>
      </p:sp>
      <p:pic>
        <p:nvPicPr>
          <p:cNvPr id="4" name="Segnaposto contenuto 3" descr=".trashed-1718447946-IMG20240507160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8800"/>
            <a:ext cx="8229600" cy="4608512"/>
          </a:xfrm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C000"/>
                </a:solidFill>
                <a:latin typeface="Gill Sans Ultra Bold" pitchFamily="34" charset="0"/>
              </a:rPr>
              <a:t>PAROLIAMO 2 /PON SANZA</a:t>
            </a:r>
            <a:endParaRPr lang="it-IT" dirty="0"/>
          </a:p>
        </p:txBody>
      </p:sp>
      <p:pic>
        <p:nvPicPr>
          <p:cNvPr id="4" name="Segnaposto contenuto 3" descr=".trashed-1718447916-IMG20240513145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56792"/>
            <a:ext cx="8229600" cy="5040560"/>
          </a:xfrm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1027861">
            <a:off x="467544" y="332656"/>
            <a:ext cx="3034680" cy="814412"/>
          </a:xfrm>
        </p:spPr>
        <p:txBody>
          <a:bodyPr/>
          <a:lstStyle/>
          <a:p>
            <a:r>
              <a:rPr lang="it-IT" dirty="0">
                <a:solidFill>
                  <a:srgbClr val="FFC000"/>
                </a:solidFill>
                <a:latin typeface="Gill Sans Ultra Bold" pitchFamily="34" charset="0"/>
              </a:rPr>
              <a:t>PAROLIAMO 2 /PON SANZA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 rot="21279527">
            <a:off x="831712" y="1667410"/>
            <a:ext cx="2530623" cy="3300940"/>
          </a:xfrm>
        </p:spPr>
        <p:txBody>
          <a:bodyPr>
            <a:normAutofit/>
          </a:bodyPr>
          <a:lstStyle/>
          <a:p>
            <a:endParaRPr lang="it-IT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endParaRPr lang="it-IT" sz="2400" b="1" i="1" u="sng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it-IT" sz="2400" b="1" i="1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VISIONE VIDEO DEL FILM </a:t>
            </a:r>
          </a:p>
          <a:p>
            <a:r>
              <a:rPr lang="it-IT" sz="2400" b="1" i="1" u="sng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LA GABBIANELLA E IL GATTO</a:t>
            </a:r>
          </a:p>
        </p:txBody>
      </p:sp>
      <p:pic>
        <p:nvPicPr>
          <p:cNvPr id="7" name="Segnaposto contenuto 6" descr="10000342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260649"/>
            <a:ext cx="5328592" cy="5760640"/>
          </a:xfrm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0487483">
            <a:off x="435498" y="459052"/>
            <a:ext cx="3008313" cy="742404"/>
          </a:xfrm>
        </p:spPr>
        <p:txBody>
          <a:bodyPr/>
          <a:lstStyle/>
          <a:p>
            <a:r>
              <a:rPr lang="it-IT" dirty="0">
                <a:solidFill>
                  <a:srgbClr val="FFC000"/>
                </a:solidFill>
                <a:latin typeface="Gill Sans Ultra Bold" pitchFamily="34" charset="0"/>
              </a:rPr>
              <a:t>PAROLIAMO 2 /PON SANZA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/>
          <a:p>
            <a:r>
              <a:rPr lang="it-IT" sz="1800" b="1" dirty="0">
                <a:solidFill>
                  <a:srgbClr val="0070C0"/>
                </a:solidFill>
              </a:rPr>
              <a:t>Obiettivi</a:t>
            </a:r>
          </a:p>
          <a:p>
            <a:r>
              <a:rPr lang="it-IT" sz="1800" dirty="0">
                <a:solidFill>
                  <a:srgbClr val="0070C0"/>
                </a:solidFill>
              </a:rPr>
              <a:t>La seconda parte del progetto, partendo dalle potenzialità individuali di ognuno e dal concetto fondamentale di poesia come osservazione della bellezza, si è concentrato sulla poesia, lavorando sulle principali caratteristiche del genere portando in rima il mondo interiore ed esteriore, le emozioni, i sogni, i desideri di ogni singolo bambino/a.</a:t>
            </a:r>
          </a:p>
          <a:p>
            <a:endParaRPr lang="it-IT" dirty="0"/>
          </a:p>
        </p:txBody>
      </p:sp>
      <p:pic>
        <p:nvPicPr>
          <p:cNvPr id="7" name="Segnaposto contenuto 6" descr="1000036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556792"/>
            <a:ext cx="5389438" cy="4464495"/>
          </a:xfrm>
        </p:spPr>
      </p:pic>
      <p:sp>
        <p:nvSpPr>
          <p:cNvPr id="10" name="CasellaDiTesto 9"/>
          <p:cNvSpPr txBox="1"/>
          <p:nvPr/>
        </p:nvSpPr>
        <p:spPr>
          <a:xfrm>
            <a:off x="4572000" y="476672"/>
            <a:ext cx="3229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ill Sans Ultra Bold" pitchFamily="34" charset="0"/>
              </a:rPr>
              <a:t>LA POESIA</a:t>
            </a:r>
            <a:endParaRPr lang="it-IT" sz="3200" dirty="0"/>
          </a:p>
        </p:txBody>
      </p:sp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3528" y="188640"/>
            <a:ext cx="3024336" cy="6480720"/>
          </a:xfrm>
        </p:spPr>
        <p:txBody>
          <a:bodyPr>
            <a:noAutofit/>
          </a:bodyPr>
          <a:lstStyle/>
          <a:p>
            <a:pPr algn="ct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Che belle parole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se si potesse scrivere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con un raggio di sole.</a:t>
            </a:r>
          </a:p>
          <a:p>
            <a:pPr algn="ctr"/>
            <a:endParaRPr lang="it-IT" sz="2000" b="1" dirty="0">
              <a:solidFill>
                <a:schemeClr val="accent5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Che parole d’argento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se si potesse scrivere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con un filo di vento.</a:t>
            </a:r>
          </a:p>
          <a:p>
            <a:pPr algn="ctr"/>
            <a:endParaRPr lang="it-IT" sz="2000" b="1" dirty="0">
              <a:solidFill>
                <a:schemeClr val="accent5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Ma in fondo al calamaio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c’è un tesoro nascosto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e chi lo pesca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scriverà parole d’oro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col più nero inchiostro.</a:t>
            </a:r>
          </a:p>
          <a:p>
            <a:pPr algn="ctr"/>
            <a:endParaRPr lang="it-IT" sz="2400" b="1" dirty="0">
              <a:solidFill>
                <a:schemeClr val="accent5">
                  <a:lumMod val="5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Gianni </a:t>
            </a:r>
            <a:r>
              <a:rPr lang="it-IT" sz="2400" b="1" dirty="0" err="1">
                <a:solidFill>
                  <a:schemeClr val="accent5">
                    <a:lumMod val="50000"/>
                  </a:schemeClr>
                </a:solidFill>
                <a:latin typeface="Bradley Hand ITC" panose="03070402050302030203" pitchFamily="66" charset="0"/>
              </a:rPr>
              <a:t>Rodari</a:t>
            </a:r>
            <a:endParaRPr lang="it-IT" sz="2400" b="1" dirty="0">
              <a:solidFill>
                <a:schemeClr val="accent5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5856" y="692696"/>
            <a:ext cx="5688632" cy="5400600"/>
          </a:xfrm>
        </p:spPr>
      </p:pic>
    </p:spTree>
    <p:extLst>
      <p:ext uri="{BB962C8B-B14F-4D97-AF65-F5344CB8AC3E}">
        <p14:creationId xmlns:p14="http://schemas.microsoft.com/office/powerpoint/2010/main" val="58357026"/>
      </p:ext>
    </p:extLst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1680" y="5085184"/>
            <a:ext cx="5486400" cy="1364704"/>
          </a:xfrm>
        </p:spPr>
        <p:txBody>
          <a:bodyPr>
            <a:noAutofit/>
          </a:bodyPr>
          <a:lstStyle/>
          <a:p>
            <a:br>
              <a:rPr lang="it-IT" sz="4800" dirty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rPr>
            </a:br>
            <a:br>
              <a:rPr lang="it-IT" sz="4800" dirty="0">
                <a:solidFill>
                  <a:schemeClr val="accent3">
                    <a:lumMod val="50000"/>
                  </a:schemeClr>
                </a:solidFill>
                <a:latin typeface="Berlin Sans FB" pitchFamily="34" charset="0"/>
              </a:rPr>
            </a:br>
            <a:r>
              <a:rPr lang="it-IT" sz="4800" dirty="0" err="1">
                <a:solidFill>
                  <a:srgbClr val="FF0000"/>
                </a:solidFill>
                <a:latin typeface="Berlin Sans FB" pitchFamily="34" charset="0"/>
              </a:rPr>
              <a:t>Paroliamo</a:t>
            </a:r>
            <a:r>
              <a:rPr lang="it-IT" sz="4800" dirty="0">
                <a:solidFill>
                  <a:srgbClr val="FF0000"/>
                </a:solidFill>
                <a:latin typeface="Berlin Sans FB" pitchFamily="34" charset="0"/>
              </a:rPr>
              <a:t> 2 Sanza</a:t>
            </a: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>
            <a:fillRect/>
          </a:stretch>
        </p:blipFill>
        <p:spPr>
          <a:xfrm>
            <a:off x="467544" y="188640"/>
            <a:ext cx="7776864" cy="4538935"/>
          </a:xfrm>
        </p:spPr>
      </p:pic>
      <p:pic>
        <p:nvPicPr>
          <p:cNvPr id="6" name="Siamo Gatti - Samuele Bersani - La Gabbianella e il Gatt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0594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G20240603155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19256" cy="5832648"/>
          </a:xfrm>
        </p:spPr>
      </p:pic>
    </p:spTree>
    <p:extLst>
      <p:ext uri="{BB962C8B-B14F-4D97-AF65-F5344CB8AC3E}">
        <p14:creationId xmlns:p14="http://schemas.microsoft.com/office/powerpoint/2010/main" val="3625098692"/>
      </p:ext>
    </p:extLst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dirty="0">
                <a:solidFill>
                  <a:srgbClr val="FFC000"/>
                </a:solidFill>
                <a:latin typeface="Britannic Bold" pitchFamily="34" charset="0"/>
              </a:rPr>
              <a:t>Le nostre poesie..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it-IT" sz="3600" dirty="0">
                <a:solidFill>
                  <a:schemeClr val="accent3">
                    <a:lumMod val="50000"/>
                  </a:schemeClr>
                </a:solidFill>
                <a:latin typeface="Baskerville Old Face" pitchFamily="18" charset="0"/>
              </a:rPr>
              <a:t>L’AMICIZIA </a:t>
            </a:r>
            <a:r>
              <a:rPr lang="it-IT" sz="3600" dirty="0" err="1">
                <a:solidFill>
                  <a:schemeClr val="accent3">
                    <a:lumMod val="50000"/>
                  </a:schemeClr>
                </a:solidFill>
                <a:latin typeface="Baskerville Old Face" pitchFamily="18" charset="0"/>
              </a:rPr>
              <a:t>è…</a:t>
            </a:r>
            <a:endParaRPr lang="it-IT" sz="3600" dirty="0">
              <a:solidFill>
                <a:schemeClr val="accent3">
                  <a:lumMod val="50000"/>
                </a:schemeClr>
              </a:solidFill>
              <a:latin typeface="Baskerville Old Face" pitchFamily="18" charset="0"/>
            </a:endParaRPr>
          </a:p>
        </p:txBody>
      </p:sp>
      <p:pic>
        <p:nvPicPr>
          <p:cNvPr id="7" name="Segnaposto contenuto 6" descr="IMG2024060315120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174875"/>
            <a:ext cx="3960440" cy="3951288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it-IT" sz="3600" dirty="0" err="1">
                <a:solidFill>
                  <a:schemeClr val="accent6">
                    <a:lumMod val="50000"/>
                  </a:schemeClr>
                </a:solidFill>
              </a:rPr>
              <a:t>…POESIA</a:t>
            </a:r>
            <a:r>
              <a:rPr lang="it-IT" sz="3600" dirty="0">
                <a:solidFill>
                  <a:schemeClr val="accent6">
                    <a:lumMod val="50000"/>
                  </a:schemeClr>
                </a:solidFill>
              </a:rPr>
              <a:t>!!!</a:t>
            </a:r>
          </a:p>
        </p:txBody>
      </p:sp>
      <p:pic>
        <p:nvPicPr>
          <p:cNvPr id="8" name="Segnaposto contenuto 7" descr="IMG2024060315122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174875"/>
            <a:ext cx="4032448" cy="3951288"/>
          </a:xfrm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20240603161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9144000" cy="41148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5536" y="548680"/>
            <a:ext cx="817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C000"/>
                </a:solidFill>
                <a:latin typeface="Brush Script MT" pitchFamily="66" charset="0"/>
              </a:rPr>
              <a:t>Drammatizziamo un testo – La </a:t>
            </a:r>
            <a:r>
              <a:rPr lang="it-IT" sz="3600" dirty="0" err="1">
                <a:solidFill>
                  <a:srgbClr val="FFC000"/>
                </a:solidFill>
                <a:latin typeface="Brush Script MT" pitchFamily="66" charset="0"/>
              </a:rPr>
              <a:t>gabbianella</a:t>
            </a:r>
            <a:r>
              <a:rPr lang="it-IT" sz="3600" dirty="0">
                <a:solidFill>
                  <a:srgbClr val="FFC000"/>
                </a:solidFill>
                <a:latin typeface="Brush Script MT" pitchFamily="66" charset="0"/>
              </a:rPr>
              <a:t> e il gatto</a:t>
            </a:r>
          </a:p>
        </p:txBody>
      </p:sp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202406031615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202406031639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9793088" cy="6858000"/>
          </a:xfrm>
        </p:spPr>
      </p:pic>
    </p:spTree>
  </p:cSld>
  <p:clrMapOvr>
    <a:masterClrMapping/>
  </p:clrMapOvr>
  <p:transition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4000" dirty="0">
                <a:solidFill>
                  <a:schemeClr val="accent1">
                    <a:lumMod val="75000"/>
                  </a:schemeClr>
                </a:solidFill>
                <a:latin typeface="Brush Script MT" pitchFamily="66" charset="0"/>
              </a:rPr>
            </a:br>
            <a:r>
              <a:rPr lang="it-IT" sz="4000" dirty="0">
                <a:solidFill>
                  <a:schemeClr val="accent1">
                    <a:lumMod val="75000"/>
                  </a:schemeClr>
                </a:solidFill>
                <a:latin typeface="Brush Script MT" pitchFamily="66" charset="0"/>
              </a:rPr>
              <a:t>Drammatizziamo un testo – La </a:t>
            </a:r>
            <a:r>
              <a:rPr lang="it-IT" sz="4000" dirty="0" err="1">
                <a:solidFill>
                  <a:schemeClr val="accent1">
                    <a:lumMod val="75000"/>
                  </a:schemeClr>
                </a:solidFill>
                <a:latin typeface="Brush Script MT" pitchFamily="66" charset="0"/>
              </a:rPr>
              <a:t>gabbianella</a:t>
            </a:r>
            <a:r>
              <a:rPr lang="it-IT" sz="4000" dirty="0">
                <a:solidFill>
                  <a:schemeClr val="accent1">
                    <a:lumMod val="75000"/>
                  </a:schemeClr>
                </a:solidFill>
                <a:latin typeface="Brush Script MT" pitchFamily="66" charset="0"/>
              </a:rPr>
              <a:t> e il gatto</a:t>
            </a:r>
            <a:br>
              <a:rPr lang="it-IT" dirty="0">
                <a:solidFill>
                  <a:srgbClr val="FFC000"/>
                </a:solidFill>
                <a:latin typeface="Brush Script MT" pitchFamily="66" charset="0"/>
              </a:rPr>
            </a:br>
            <a:endParaRPr lang="it-IT" dirty="0"/>
          </a:p>
        </p:txBody>
      </p:sp>
      <p:pic>
        <p:nvPicPr>
          <p:cNvPr id="5" name="Segnaposto contenuto 4" descr="IMG202406031644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3819385" cy="4525963"/>
          </a:xfrm>
        </p:spPr>
      </p:pic>
      <p:pic>
        <p:nvPicPr>
          <p:cNvPr id="6" name="Segnaposto contenuto 5" descr="IMG202406031644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600200"/>
            <a:ext cx="3888432" cy="4525963"/>
          </a:xfrm>
        </p:spPr>
      </p:pic>
    </p:spTree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4000" dirty="0">
                <a:solidFill>
                  <a:schemeClr val="accent2">
                    <a:lumMod val="75000"/>
                  </a:schemeClr>
                </a:solidFill>
                <a:latin typeface="Brush Script MT" pitchFamily="66" charset="0"/>
              </a:rPr>
            </a:br>
            <a:r>
              <a:rPr lang="it-IT" sz="4000" dirty="0">
                <a:solidFill>
                  <a:schemeClr val="accent2">
                    <a:lumMod val="75000"/>
                  </a:schemeClr>
                </a:solidFill>
                <a:latin typeface="Brush Script MT" pitchFamily="66" charset="0"/>
              </a:rPr>
              <a:t>Drammatizziamo un testo – La </a:t>
            </a:r>
            <a:r>
              <a:rPr lang="it-IT" sz="4000" dirty="0" err="1">
                <a:solidFill>
                  <a:schemeClr val="accent2">
                    <a:lumMod val="75000"/>
                  </a:schemeClr>
                </a:solidFill>
                <a:latin typeface="Brush Script MT" pitchFamily="66" charset="0"/>
              </a:rPr>
              <a:t>gabbianella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  <a:latin typeface="Brush Script MT" pitchFamily="66" charset="0"/>
              </a:rPr>
              <a:t> e il gatto</a:t>
            </a:r>
            <a:br>
              <a:rPr lang="it-IT" dirty="0">
                <a:solidFill>
                  <a:srgbClr val="FFC000"/>
                </a:solidFill>
                <a:latin typeface="Brush Script MT" pitchFamily="66" charset="0"/>
              </a:rPr>
            </a:br>
            <a:endParaRPr lang="it-IT" dirty="0"/>
          </a:p>
        </p:txBody>
      </p:sp>
      <p:pic>
        <p:nvPicPr>
          <p:cNvPr id="5" name="Segnaposto contenuto 4" descr="IMG202406031644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00200"/>
            <a:ext cx="4032448" cy="4525963"/>
          </a:xfrm>
        </p:spPr>
      </p:pic>
      <p:pic>
        <p:nvPicPr>
          <p:cNvPr id="6" name="Segnaposto contenuto 5" descr="IMG202406031646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600200"/>
            <a:ext cx="4176464" cy="4525963"/>
          </a:xfrm>
        </p:spPr>
      </p:pic>
    </p:spTree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3008313" cy="1162050"/>
          </a:xfrm>
        </p:spPr>
        <p:txBody>
          <a:bodyPr>
            <a:noAutofit/>
          </a:bodyPr>
          <a:lstStyle/>
          <a:p>
            <a:br>
              <a:rPr lang="it-IT" sz="3200" dirty="0">
                <a:latin typeface="Bradley Hand ITC" pitchFamily="66" charset="0"/>
              </a:rPr>
            </a:br>
            <a:br>
              <a:rPr lang="it-IT" sz="3200" dirty="0">
                <a:latin typeface="Bradley Hand ITC" pitchFamily="66" charset="0"/>
              </a:rPr>
            </a:br>
            <a:br>
              <a:rPr lang="it-IT" sz="3200" dirty="0">
                <a:latin typeface="Bradley Hand ITC" pitchFamily="66" charset="0"/>
              </a:rPr>
            </a:br>
            <a:br>
              <a:rPr lang="it-IT" sz="3200" dirty="0">
                <a:latin typeface="Bradley Hand ITC" pitchFamily="66" charset="0"/>
              </a:rPr>
            </a:br>
            <a:br>
              <a:rPr lang="it-IT" sz="3200" dirty="0">
                <a:latin typeface="Bradley Hand ITC" pitchFamily="66" charset="0"/>
              </a:rPr>
            </a:br>
            <a:r>
              <a:rPr lang="it-IT" sz="3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radley Hand ITC" pitchFamily="66" charset="0"/>
              </a:rPr>
              <a:t>POTENZIARE LA LETTURA ESPRESSIVA</a:t>
            </a:r>
            <a:r>
              <a:rPr lang="it-IT" sz="28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..</a:t>
            </a:r>
            <a:endParaRPr lang="it-IT" sz="2800" dirty="0"/>
          </a:p>
        </p:txBody>
      </p:sp>
      <p:pic>
        <p:nvPicPr>
          <p:cNvPr id="5" name="Segnaposto contenuto 4" descr="IMG202406031648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273050"/>
            <a:ext cx="5184576" cy="585311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chemeClr val="accent6">
                    <a:lumMod val="50000"/>
                  </a:schemeClr>
                </a:solidFill>
              </a:rPr>
              <a:t>Lavorando sulla drammatizzazione, i bambini hanno potenziato il lavoro già svolto in classe con le rispettive maestre..</a:t>
            </a:r>
          </a:p>
          <a:p>
            <a:endParaRPr lang="it-IT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2000" dirty="0">
                <a:solidFill>
                  <a:schemeClr val="accent6">
                    <a:lumMod val="50000"/>
                  </a:schemeClr>
                </a:solidFill>
              </a:rPr>
              <a:t>Trasferire nella lettura e nella drammatizzazione le emozioni e le sensazione che ogni testo sa offrire..</a:t>
            </a:r>
          </a:p>
        </p:txBody>
      </p:sp>
    </p:spTree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20240603164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41150">
            <a:off x="129975" y="1013794"/>
            <a:ext cx="4752528" cy="5737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 descr="IMG20240603165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1121">
            <a:off x="4632817" y="908187"/>
            <a:ext cx="4264415" cy="59088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tangolo 4"/>
          <p:cNvSpPr/>
          <p:nvPr/>
        </p:nvSpPr>
        <p:spPr>
          <a:xfrm rot="21368370">
            <a:off x="1716007" y="116551"/>
            <a:ext cx="59541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/>
                <a:solidFill>
                  <a:schemeClr val="accent3"/>
                </a:solidFill>
              </a:rPr>
              <a:t>Mettiamoci alla </a:t>
            </a:r>
            <a:r>
              <a:rPr lang="it-IT" sz="5400" b="1" dirty="0" err="1">
                <a:ln/>
                <a:solidFill>
                  <a:schemeClr val="accent3"/>
                </a:solidFill>
              </a:rPr>
              <a:t>prova…</a:t>
            </a:r>
            <a:endParaRPr lang="it-IT" sz="54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9437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ElementariSanza\Desktop\downlo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056784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1520" y="3991704"/>
            <a:ext cx="2555710" cy="26776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it-IT" sz="2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  <a:ea typeface="Batang" panose="02030600000101010101" pitchFamily="18" charset="-127"/>
            </a:endParaRPr>
          </a:p>
          <a:p>
            <a:r>
              <a:rPr lang="it-IT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Batang" panose="02030600000101010101" pitchFamily="18" charset="-127"/>
              </a:rPr>
              <a:t>Esperto: </a:t>
            </a:r>
          </a:p>
          <a:p>
            <a:r>
              <a:rPr lang="it-IT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Batang" panose="02030600000101010101" pitchFamily="18" charset="-127"/>
              </a:rPr>
              <a:t>Mariarosaria </a:t>
            </a:r>
            <a:r>
              <a:rPr lang="it-IT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Batang" panose="02030600000101010101" pitchFamily="18" charset="-127"/>
              </a:rPr>
              <a:t>larocca</a:t>
            </a:r>
            <a:endParaRPr lang="it-IT" sz="2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  <a:ea typeface="Batang" panose="02030600000101010101" pitchFamily="18" charset="-127"/>
            </a:endParaRPr>
          </a:p>
          <a:p>
            <a:r>
              <a:rPr lang="it-IT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Batang" panose="02030600000101010101" pitchFamily="18" charset="-127"/>
              </a:rPr>
              <a:t>Tutor: </a:t>
            </a:r>
          </a:p>
          <a:p>
            <a:r>
              <a:rPr lang="it-IT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Batang" panose="02030600000101010101" pitchFamily="18" charset="-127"/>
              </a:rPr>
              <a:t>Lorella </a:t>
            </a:r>
            <a:r>
              <a:rPr lang="it-IT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Batang" panose="02030600000101010101" pitchFamily="18" charset="-127"/>
              </a:rPr>
              <a:t>marotta</a:t>
            </a:r>
            <a:r>
              <a:rPr lang="it-IT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Batang" panose="02030600000101010101" pitchFamily="18" charset="-127"/>
              </a:rPr>
              <a:t> – </a:t>
            </a:r>
          </a:p>
          <a:p>
            <a:r>
              <a:rPr lang="it-IT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ea typeface="Batang" panose="02030600000101010101" pitchFamily="18" charset="-127"/>
              </a:rPr>
              <a:t>Rita palmieri</a:t>
            </a:r>
          </a:p>
        </p:txBody>
      </p:sp>
      <p:sp>
        <p:nvSpPr>
          <p:cNvPr id="4" name="Rettangolo 3"/>
          <p:cNvSpPr/>
          <p:nvPr/>
        </p:nvSpPr>
        <p:spPr>
          <a:xfrm>
            <a:off x="5148064" y="5445224"/>
            <a:ext cx="3513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Agenda sud</a:t>
            </a:r>
            <a:br>
              <a:rPr lang="it-IT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r>
              <a:rPr lang="it-IT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COLORIAMO IL FUTURO</a:t>
            </a:r>
            <a:br>
              <a:rPr lang="it-IT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r>
              <a:rPr lang="it-IT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modulo: paroliamo2</a:t>
            </a:r>
          </a:p>
        </p:txBody>
      </p:sp>
    </p:spTree>
    <p:extLst>
      <p:ext uri="{BB962C8B-B14F-4D97-AF65-F5344CB8AC3E}">
        <p14:creationId xmlns:p14="http://schemas.microsoft.com/office/powerpoint/2010/main" val="3944257968"/>
      </p:ext>
    </p:extLst>
  </p:cSld>
  <p:clrMapOvr>
    <a:masterClrMapping/>
  </p:clrMapOvr>
  <p:transition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20240603164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620688"/>
            <a:ext cx="3086100" cy="5517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Immagine 2" descr="IMG20240603164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764704"/>
            <a:ext cx="3302124" cy="53938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Storia Larocca\IMG20240603164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086100" cy="4509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F:\Storia Larocca\IMG20240603164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980728"/>
            <a:ext cx="3086100" cy="5373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F:\Storia Larocca\IMG20240603164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484784"/>
            <a:ext cx="3086100" cy="5373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3008313" cy="742404"/>
          </a:xfrm>
        </p:spPr>
        <p:txBody>
          <a:bodyPr/>
          <a:lstStyle/>
          <a:p>
            <a:r>
              <a:rPr lang="it-IT" dirty="0">
                <a:solidFill>
                  <a:srgbClr val="FFC000"/>
                </a:solidFill>
                <a:latin typeface="Gill Sans Ultra Bold" pitchFamily="34" charset="0"/>
              </a:rPr>
              <a:t>PAROLIAMO 2 /PON SANZA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>
                <a:latin typeface="Gill Sans Ultra Bold" pitchFamily="34" charset="0"/>
              </a:rPr>
              <a:t>        </a:t>
            </a:r>
          </a:p>
          <a:p>
            <a:pPr>
              <a:buNone/>
            </a:pPr>
            <a:r>
              <a:rPr lang="it-IT" dirty="0">
                <a:latin typeface="Gill Sans Ultra Bold" pitchFamily="34" charset="0"/>
              </a:rPr>
              <a:t>       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Gill Sans Ultra Bold" pitchFamily="34" charset="0"/>
              </a:rPr>
              <a:t>LA POESIA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23528" y="1124744"/>
            <a:ext cx="3008313" cy="4691063"/>
          </a:xfrm>
        </p:spPr>
        <p:txBody>
          <a:bodyPr>
            <a:noAutofit/>
          </a:bodyPr>
          <a:lstStyle/>
          <a:p>
            <a:pPr algn="ctr"/>
            <a:r>
              <a:rPr lang="it-IT" dirty="0"/>
              <a:t>Il  lavoro sul testo si è poi concentrato, nella seconda parte del progetto, sull’approccio dei bambini  alla poesia, una tipologia testuale diversa e complessa, che ha permesso lo sviluppo e la trattazione di diversi aspetti legati alla sfera emozionale.</a:t>
            </a:r>
          </a:p>
          <a:p>
            <a:pPr algn="ctr"/>
            <a:r>
              <a:rPr lang="it-IT" dirty="0"/>
              <a:t>Insieme, partendo dalle potenzialità individuali di ognuno e dal concetto fondamentale di poesia come osservazione della bellezza, si è cercato di lavorare portando in rima il mondo interiore ed esteriore, le emozioni, i sogni, i desideri di ogni singolo bambino/a.</a:t>
            </a:r>
          </a:p>
          <a:p>
            <a:pPr algn="ctr"/>
            <a:r>
              <a:rPr lang="it-IT" dirty="0"/>
              <a:t>Filo conduttore di questo percorso è stato il tema della bellezza, o meglio della sensibilità al bello che ci circonda (mondo esterno) e che al tempo stesso è in ognuno di noi (mondo interiore).</a:t>
            </a:r>
          </a:p>
          <a:p>
            <a:endParaRPr lang="it-IT" sz="1600" dirty="0"/>
          </a:p>
        </p:txBody>
      </p:sp>
      <p:pic>
        <p:nvPicPr>
          <p:cNvPr id="6" name="Immagine 5" descr="gabbianel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476672"/>
            <a:ext cx="4681741" cy="57332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La Valutazione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it-IT" sz="1800" b="1" dirty="0">
                <a:solidFill>
                  <a:schemeClr val="accent3">
                    <a:lumMod val="75000"/>
                  </a:schemeClr>
                </a:solidFill>
              </a:rPr>
              <a:t>Il progetto ha previsto una </a:t>
            </a:r>
            <a:r>
              <a:rPr lang="it-IT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verifica iniziale  </a:t>
            </a:r>
            <a:r>
              <a:rPr lang="it-IT" sz="1800" b="1" dirty="0">
                <a:solidFill>
                  <a:schemeClr val="accent3">
                    <a:lumMod val="75000"/>
                  </a:schemeClr>
                </a:solidFill>
              </a:rPr>
              <a:t>per valutare i livelli e le competenze di  partenza;</a:t>
            </a:r>
          </a:p>
          <a:p>
            <a:r>
              <a:rPr lang="it-IT" sz="1800" b="1" dirty="0">
                <a:solidFill>
                  <a:schemeClr val="accent3">
                    <a:lumMod val="75000"/>
                  </a:schemeClr>
                </a:solidFill>
              </a:rPr>
              <a:t>La verifica di inizio percorso è stata necessaria anche per poter organizzare i diversi lavori di gruppo dosando le diverse personalità e competenze messe in campo da ciascun bambino.</a:t>
            </a:r>
          </a:p>
          <a:p>
            <a:r>
              <a:rPr lang="it-IT" sz="1800" b="1" dirty="0">
                <a:solidFill>
                  <a:schemeClr val="accent3">
                    <a:lumMod val="75000"/>
                  </a:schemeClr>
                </a:solidFill>
              </a:rPr>
              <a:t>Una </a:t>
            </a:r>
            <a:r>
              <a:rPr lang="it-IT" sz="1800" b="1" dirty="0">
                <a:solidFill>
                  <a:srgbClr val="00B050"/>
                </a:solidFill>
              </a:rPr>
              <a:t>verifica intermedia </a:t>
            </a:r>
            <a:r>
              <a:rPr lang="it-IT" sz="1800" b="1" dirty="0">
                <a:solidFill>
                  <a:schemeClr val="accent3">
                    <a:lumMod val="75000"/>
                  </a:schemeClr>
                </a:solidFill>
              </a:rPr>
              <a:t>per valutare gli apprendimenti in itinere;</a:t>
            </a:r>
          </a:p>
          <a:p>
            <a:r>
              <a:rPr lang="it-IT" sz="1800" b="1" dirty="0">
                <a:solidFill>
                  <a:schemeClr val="accent3">
                    <a:lumMod val="75000"/>
                  </a:schemeClr>
                </a:solidFill>
              </a:rPr>
              <a:t>La </a:t>
            </a:r>
            <a:r>
              <a:rPr lang="it-IT" sz="1800" b="1" dirty="0">
                <a:solidFill>
                  <a:srgbClr val="FFC000"/>
                </a:solidFill>
              </a:rPr>
              <a:t>verifica finale </a:t>
            </a:r>
            <a:r>
              <a:rPr lang="it-IT" sz="1800" b="1" dirty="0">
                <a:solidFill>
                  <a:schemeClr val="accent3">
                    <a:lumMod val="75000"/>
                  </a:schemeClr>
                </a:solidFill>
              </a:rPr>
              <a:t>per raccogliere e valutare i livelli di apprendimento raggiunti.</a:t>
            </a:r>
          </a:p>
        </p:txBody>
      </p:sp>
      <p:sp>
        <p:nvSpPr>
          <p:cNvPr id="5" name="AutoShape 2" descr="La valutazione delle competenze - Culth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4" descr="La valutazione delle competenze - Culth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56388"/>
            <a:ext cx="6804248" cy="654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04397"/>
      </p:ext>
    </p:extLst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548680"/>
            <a:ext cx="3008313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>
                <a:solidFill>
                  <a:schemeClr val="accent3">
                    <a:lumMod val="50000"/>
                  </a:schemeClr>
                </a:solidFill>
                <a:latin typeface="Bradley Hand ITC" panose="03070402050302030203" pitchFamily="66" charset="0"/>
              </a:rPr>
              <a:t>Risultati raggiunti</a:t>
            </a:r>
            <a:endParaRPr lang="it-IT" sz="36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7544" y="1124744"/>
            <a:ext cx="3024336" cy="5040560"/>
          </a:xfrm>
        </p:spPr>
        <p:txBody>
          <a:bodyPr>
            <a:noAutofit/>
          </a:bodyPr>
          <a:lstStyle/>
          <a:p>
            <a:pPr algn="ctr"/>
            <a:r>
              <a:rPr lang="it-IT" sz="1800" dirty="0">
                <a:solidFill>
                  <a:schemeClr val="accent6">
                    <a:lumMod val="75000"/>
                  </a:schemeClr>
                </a:solidFill>
              </a:rPr>
              <a:t>La ricaduta curriculare degli esiti formativi raggiunti dai partecipanti è risultata proficua, in termini cognitivi, operativi, motivazionali e socio-relazionali.</a:t>
            </a:r>
          </a:p>
          <a:p>
            <a:pPr algn="ctr"/>
            <a:r>
              <a:rPr lang="it-IT" sz="1800" dirty="0">
                <a:solidFill>
                  <a:schemeClr val="accent6">
                    <a:lumMod val="75000"/>
                  </a:schemeClr>
                </a:solidFill>
              </a:rPr>
              <a:t>Tali output sono stati testati dalle docenti, con verifiche e attività mirate, sia in iter che al termine del percorso progettuale,garantendo</a:t>
            </a:r>
          </a:p>
          <a:p>
            <a:pPr algn="ctr"/>
            <a:r>
              <a:rPr lang="it-IT" sz="1800" dirty="0">
                <a:solidFill>
                  <a:schemeClr val="accent6">
                    <a:lumMod val="75000"/>
                  </a:schemeClr>
                </a:solidFill>
              </a:rPr>
              <a:t>un'azione didattica sinergica ed incisiva, volta a facilitare l'acquisizione progressiva e multidimensionale delle diverse  competenze sottese all'intervento didattico</a:t>
            </a:r>
          </a:p>
        </p:txBody>
      </p:sp>
      <p:pic>
        <p:nvPicPr>
          <p:cNvPr id="7" name="Segnaposto contenuto 6" descr="images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2060848"/>
            <a:ext cx="4824536" cy="4104456"/>
          </a:xfrm>
        </p:spPr>
      </p:pic>
    </p:spTree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1359575">
            <a:off x="325178" y="398922"/>
            <a:ext cx="5486400" cy="3467746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Bradley Hand ITC" panose="03070402050302030203" pitchFamily="66" charset="0"/>
              </a:rPr>
              <a:t>Grazie a tutti gli attori di questo bellissimo viaggio..</a:t>
            </a:r>
            <a:br>
              <a:rPr lang="it-IT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Bradley Hand ITC" panose="03070402050302030203" pitchFamily="66" charset="0"/>
              </a:rPr>
            </a:br>
            <a:r>
              <a:rPr lang="it-IT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Bradley Hand ITC" panose="03070402050302030203" pitchFamily="66" charset="0"/>
              </a:rPr>
              <a:t>Grazie ai bambini..</a:t>
            </a:r>
            <a:br>
              <a:rPr lang="it-IT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Bradley Hand ITC" panose="03070402050302030203" pitchFamily="66" charset="0"/>
              </a:rPr>
            </a:br>
            <a:r>
              <a:rPr lang="it-IT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Bradley Hand ITC" panose="03070402050302030203" pitchFamily="66" charset="0"/>
              </a:rPr>
              <a:t>Con i loro sorrisi, le loro domande e la loro fantasia hanno reso possibile la realizzazione e il successo del nostro progetto!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6" b="22316"/>
          <a:stretch>
            <a:fillRect/>
          </a:stretch>
        </p:blipFill>
        <p:spPr bwMode="auto">
          <a:xfrm rot="160125">
            <a:off x="3338525" y="3912154"/>
            <a:ext cx="5486400" cy="281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86772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223224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C00000"/>
                </a:solidFill>
                <a:latin typeface="Bradley Hand ITC" panose="03070402050302030203" pitchFamily="66" charset="0"/>
              </a:rPr>
              <a:t>“</a:t>
            </a:r>
            <a:r>
              <a:rPr lang="it-IT" dirty="0" err="1">
                <a:solidFill>
                  <a:srgbClr val="C00000"/>
                </a:solidFill>
                <a:latin typeface="Bradley Hand ITC" panose="03070402050302030203" pitchFamily="66" charset="0"/>
              </a:rPr>
              <a:t>Paroliamo</a:t>
            </a:r>
            <a:r>
              <a:rPr lang="it-IT" dirty="0">
                <a:solidFill>
                  <a:srgbClr val="C00000"/>
                </a:solidFill>
                <a:latin typeface="Bradley Hand ITC" panose="03070402050302030203" pitchFamily="66" charset="0"/>
              </a:rPr>
              <a:t> 2“</a:t>
            </a:r>
            <a:r>
              <a:rPr lang="it-IT" sz="2200" dirty="0">
                <a:solidFill>
                  <a:srgbClr val="C00000"/>
                </a:solidFill>
                <a:latin typeface="+mn-lt"/>
              </a:rPr>
              <a:t> </a:t>
            </a:r>
            <a:br>
              <a:rPr lang="it-IT" sz="2200" dirty="0">
                <a:solidFill>
                  <a:srgbClr val="C00000"/>
                </a:solidFill>
                <a:latin typeface="+mn-lt"/>
              </a:rPr>
            </a:br>
            <a:r>
              <a:rPr lang="it-IT" sz="2700" dirty="0">
                <a:solidFill>
                  <a:srgbClr val="C00000"/>
                </a:solidFill>
                <a:latin typeface="+mn-lt"/>
              </a:rPr>
              <a:t>è il titolo del corso PON a cui abbiamo lavorato io e la mie colleghe Lorella e Rita, che ringrazio per la professionalità e per la disponibilità!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040" y="280416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Il progetto, che ha visto impegnati un gruppo di alunni di seconda e terza della scuola primaria di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Sanza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, ha voluto realizzare un percorso didattico incentrato sulla promozione delle risorse cognitive di ciascun bambino e sull’accrescimento della motivazione ad apprendere.</a:t>
            </a:r>
          </a:p>
          <a:p>
            <a:pPr marL="0" indent="0" algn="just">
              <a:buNone/>
            </a:pP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Mediante la didattica laboratoriale, in un clima ludico- creativo, si è cercato di recuperare e di potenziare le capacità di base, con particolare attenzione alle strutture linguistiche, alla letto- scrittura, alla comprensione del testo e alla socializzazione.</a:t>
            </a:r>
          </a:p>
        </p:txBody>
      </p:sp>
    </p:spTree>
    <p:extLst>
      <p:ext uri="{BB962C8B-B14F-4D97-AF65-F5344CB8AC3E}">
        <p14:creationId xmlns:p14="http://schemas.microsoft.com/office/powerpoint/2010/main" val="2246177499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188640"/>
            <a:ext cx="9145016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279190"/>
      </p:ext>
    </p:extLst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95536" y="260648"/>
            <a:ext cx="4040188" cy="6480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Gli obiettivi:</a:t>
            </a:r>
          </a:p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Consolidare le regole morfologiche e sintattiche, attraverso l’esercizio e il gioco linguistico.</a:t>
            </a:r>
          </a:p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Sviluppare il piacere di leggere e scrivere storie.</a:t>
            </a:r>
          </a:p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Comprendere, riassumere e rielaborare un testo.</a:t>
            </a:r>
          </a:p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Esprimersi con competenza</a:t>
            </a:r>
          </a:p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Riconoscere le strutture e le caratteristiche morfosintattiche della lingua</a:t>
            </a:r>
          </a:p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Potenziare le capacità di scrittura creativa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572000" y="260648"/>
            <a:ext cx="4114800" cy="6072336"/>
          </a:xfrm>
        </p:spPr>
        <p:txBody>
          <a:bodyPr>
            <a:normAutofit lnSpcReduction="10000"/>
          </a:bodyPr>
          <a:lstStyle/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dirty="0">
                <a:solidFill>
                  <a:srgbClr val="0070C0"/>
                </a:solidFill>
              </a:rPr>
              <a:t>Le attività: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b="0" dirty="0">
                <a:solidFill>
                  <a:srgbClr val="0070C0"/>
                </a:solidFill>
              </a:rPr>
              <a:t>Attività di brainstorming per stimolare interesse e fantasia nelle attività creative;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b="0" dirty="0">
                <a:solidFill>
                  <a:srgbClr val="0070C0"/>
                </a:solidFill>
              </a:rPr>
              <a:t>Letture di approfondimento di brani di diverso genere con analisi del testo- (Narrativo e poetico);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b="0" dirty="0">
                <a:solidFill>
                  <a:srgbClr val="0070C0"/>
                </a:solidFill>
              </a:rPr>
              <a:t>Costruzione e produzione individuale e collettiva di testi diversi (narrativi, descrittivi, poetici);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b="0" dirty="0">
                <a:solidFill>
                  <a:srgbClr val="0070C0"/>
                </a:solidFill>
              </a:rPr>
              <a:t>Cooperative </a:t>
            </a:r>
            <a:r>
              <a:rPr lang="it-IT" b="0" dirty="0" err="1">
                <a:solidFill>
                  <a:srgbClr val="0070C0"/>
                </a:solidFill>
              </a:rPr>
              <a:t>learning</a:t>
            </a:r>
            <a:r>
              <a:rPr lang="it-IT" b="0" dirty="0">
                <a:solidFill>
                  <a:srgbClr val="0070C0"/>
                </a:solidFill>
              </a:rPr>
              <a:t>, giochi linguistici, visione video e drammatizzazioni.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06110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5" y="246313"/>
            <a:ext cx="8239677" cy="659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535873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>
                <a:solidFill>
                  <a:schemeClr val="accent3">
                    <a:lumMod val="50000"/>
                  </a:schemeClr>
                </a:solidFill>
                <a:latin typeface="Bradley Hand ITC" panose="03070402050302030203" pitchFamily="66" charset="0"/>
              </a:rPr>
              <a:t>La struttura del testo narrativo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25" y="273050"/>
            <a:ext cx="4518999" cy="585311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86188"/>
          </a:xfrm>
        </p:spPr>
        <p:txBody>
          <a:bodyPr>
            <a:normAutofit fontScale="25000" lnSpcReduction="20000"/>
          </a:bodyPr>
          <a:lstStyle/>
          <a:p>
            <a:pPr fontAlgn="base"/>
            <a:br>
              <a:rPr lang="it-IT" dirty="0">
                <a:effectLst/>
              </a:rPr>
            </a:br>
            <a:endParaRPr lang="it-IT" dirty="0">
              <a:effectLst/>
            </a:endParaRPr>
          </a:p>
          <a:p>
            <a:pPr fontAlgn="base"/>
            <a:r>
              <a:rPr lang="it-IT" sz="8000" dirty="0">
                <a:solidFill>
                  <a:srgbClr val="0070C0"/>
                </a:solidFill>
                <a:effectLst/>
              </a:rPr>
              <a:t>Abbiamo  approfondito gli ingredienti del testo narrativo…</a:t>
            </a:r>
          </a:p>
          <a:p>
            <a:pPr fontAlgn="base"/>
            <a:endParaRPr lang="it-IT" sz="8000" dirty="0">
              <a:solidFill>
                <a:srgbClr val="0070C0"/>
              </a:solidFill>
              <a:effectLst/>
            </a:endParaRPr>
          </a:p>
          <a:p>
            <a:pPr fontAlgn="base"/>
            <a:r>
              <a:rPr lang="it-IT" sz="8000" dirty="0">
                <a:solidFill>
                  <a:srgbClr val="0070C0"/>
                </a:solidFill>
                <a:effectLst/>
              </a:rPr>
              <a:t>​</a:t>
            </a:r>
            <a:r>
              <a:rPr lang="it-IT" sz="8000" dirty="0">
                <a:solidFill>
                  <a:srgbClr val="0070C0"/>
                </a:solidFill>
              </a:rPr>
              <a:t>..i racconti ci hanno aiutato a condividere l’idea che ogni storia ci fa intraprendere un viaggio..</a:t>
            </a:r>
          </a:p>
          <a:p>
            <a:pPr fontAlgn="base"/>
            <a:endParaRPr lang="it-IT" sz="8000" dirty="0">
              <a:solidFill>
                <a:srgbClr val="0070C0"/>
              </a:solidFill>
            </a:endParaRPr>
          </a:p>
          <a:p>
            <a:pPr fontAlgn="base"/>
            <a:r>
              <a:rPr lang="it-IT" sz="8000" dirty="0">
                <a:solidFill>
                  <a:srgbClr val="0070C0"/>
                </a:solidFill>
              </a:rPr>
              <a:t>..I colori e le immagini per suddividere la struttura della storia e individuare c</a:t>
            </a:r>
            <a:r>
              <a:rPr lang="it-IT" sz="8000" dirty="0">
                <a:solidFill>
                  <a:srgbClr val="0070C0"/>
                </a:solidFill>
                <a:effectLst/>
              </a:rPr>
              <a:t>osa non deve mancare in un racconto realistico o fantastico!</a:t>
            </a:r>
          </a:p>
          <a:p>
            <a:pPr fontAlgn="base"/>
            <a:endParaRPr lang="it-IT" sz="6200" dirty="0"/>
          </a:p>
          <a:p>
            <a:pPr fontAlgn="base"/>
            <a:br>
              <a:rPr lang="it-IT" dirty="0">
                <a:effectLst/>
              </a:rPr>
            </a:br>
            <a:r>
              <a:rPr lang="it-IT" dirty="0">
                <a:effectLst/>
              </a:rPr>
              <a:t> </a:t>
            </a:r>
          </a:p>
          <a:p>
            <a:br>
              <a:rPr lang="it-IT" dirty="0">
                <a:effectLst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8660666"/>
      </p:ext>
    </p:extLst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80919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762076"/>
      </p:ext>
    </p:extLst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Tema di Office">
  <a:themeElements>
    <a:clrScheme name="Astr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980</Words>
  <Application>Microsoft Office PowerPoint</Application>
  <PresentationFormat>Presentazione su schermo (4:3)</PresentationFormat>
  <Paragraphs>102</Paragraphs>
  <Slides>35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6" baseType="lpstr">
      <vt:lpstr>Arial</vt:lpstr>
      <vt:lpstr>Arial Black</vt:lpstr>
      <vt:lpstr>Baskerville Old Face</vt:lpstr>
      <vt:lpstr>Berlin Sans FB</vt:lpstr>
      <vt:lpstr>Bradley Hand ITC</vt:lpstr>
      <vt:lpstr>Britannic Bold</vt:lpstr>
      <vt:lpstr>Brush Script MT</vt:lpstr>
      <vt:lpstr>Calibri</vt:lpstr>
      <vt:lpstr>Gill Sans Ultra Bold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“Paroliamo 2“  è il titolo del corso PON a cui abbiamo lavorato io e la mie colleghe Lorella e Rita, che ringrazio per la professionalità e per la disponibilità!</vt:lpstr>
      <vt:lpstr>Presentazione standard di PowerPoint</vt:lpstr>
      <vt:lpstr>Presentazione standard di PowerPoint</vt:lpstr>
      <vt:lpstr>Presentazione standard di PowerPoint</vt:lpstr>
      <vt:lpstr>La struttura del testo narrativo</vt:lpstr>
      <vt:lpstr>Presentazione standard di PowerPoint</vt:lpstr>
      <vt:lpstr>La struttura del testo narrativo</vt:lpstr>
      <vt:lpstr>Presentazione standard di PowerPoint</vt:lpstr>
      <vt:lpstr>PAROLIAMO 2 /PON SANZA</vt:lpstr>
      <vt:lpstr>Abbiamo giocato con le parole.. ..inventato storie..</vt:lpstr>
      <vt:lpstr>PAROLIAMO 2 /PON SANZA</vt:lpstr>
      <vt:lpstr>PAROLIAMO 2 /PON SANZA</vt:lpstr>
      <vt:lpstr>PAROLIAMO 2 /PON SANZA</vt:lpstr>
      <vt:lpstr>PAROLIAMO 2 /PON SANZA</vt:lpstr>
      <vt:lpstr>PAROLIAMO 2 /PON SANZA</vt:lpstr>
      <vt:lpstr>PAROLIAMO 2 /PON SANZA</vt:lpstr>
      <vt:lpstr>  Paroliamo 2 Sanza</vt:lpstr>
      <vt:lpstr>Presentazione standard di PowerPoint</vt:lpstr>
      <vt:lpstr>Le nostre poesie..</vt:lpstr>
      <vt:lpstr>Presentazione standard di PowerPoint</vt:lpstr>
      <vt:lpstr>Presentazione standard di PowerPoint</vt:lpstr>
      <vt:lpstr>Presentazione standard di PowerPoint</vt:lpstr>
      <vt:lpstr> Drammatizziamo un testo – La gabbianella e il gatto </vt:lpstr>
      <vt:lpstr> Drammatizziamo un testo – La gabbianella e il gatto </vt:lpstr>
      <vt:lpstr>     POTENZIARE LA LETTURA ESPRESSIVA..</vt:lpstr>
      <vt:lpstr>Presentazione standard di PowerPoint</vt:lpstr>
      <vt:lpstr>Presentazione standard di PowerPoint</vt:lpstr>
      <vt:lpstr>Presentazione standard di PowerPoint</vt:lpstr>
      <vt:lpstr>PAROLIAMO 2 /PON SANZA</vt:lpstr>
      <vt:lpstr>La Valutazione</vt:lpstr>
      <vt:lpstr>Risultati raggiunti</vt:lpstr>
      <vt:lpstr>Grazie a tutti gli attori di questo bellissimo viaggio.. Grazie ai bambini.. Con i loro sorrisi, le loro domande e la loro fantasia hanno reso possibile la realizzazione e il successo del nostro progetto!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ElementariSanza</dc:creator>
  <cp:lastModifiedBy>Esposito Domenica</cp:lastModifiedBy>
  <cp:revision>35</cp:revision>
  <dcterms:created xsi:type="dcterms:W3CDTF">2024-05-16T09:36:43Z</dcterms:created>
  <dcterms:modified xsi:type="dcterms:W3CDTF">2024-06-29T07:14:55Z</dcterms:modified>
</cp:coreProperties>
</file>